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0" r:id="rId2"/>
    <p:sldMasterId id="2147483651" r:id="rId3"/>
    <p:sldMasterId id="2147483652" r:id="rId4"/>
  </p:sldMasterIdLst>
  <p:notesMasterIdLst>
    <p:notesMasterId r:id="rId15"/>
  </p:notesMasterIdLst>
  <p:handoutMasterIdLst>
    <p:handoutMasterId r:id="rId16"/>
  </p:handoutMasterIdLst>
  <p:sldIdLst>
    <p:sldId id="318" r:id="rId5"/>
    <p:sldId id="299" r:id="rId6"/>
    <p:sldId id="314" r:id="rId7"/>
    <p:sldId id="315" r:id="rId8"/>
    <p:sldId id="307" r:id="rId9"/>
    <p:sldId id="304" r:id="rId10"/>
    <p:sldId id="308" r:id="rId11"/>
    <p:sldId id="313" r:id="rId12"/>
    <p:sldId id="312" r:id="rId13"/>
    <p:sldId id="317" r:id="rId14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82D"/>
    <a:srgbClr val="008000"/>
    <a:srgbClr val="FF0000"/>
    <a:srgbClr val="CCD2D6"/>
    <a:srgbClr val="058ED6"/>
    <a:srgbClr val="53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4752" autoAdjust="0"/>
  </p:normalViewPr>
  <p:slideViewPr>
    <p:cSldViewPr>
      <p:cViewPr varScale="1">
        <p:scale>
          <a:sx n="68" d="100"/>
          <a:sy n="68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96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56CDB73-65CA-4404-89E1-8B40D815A8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FD34D50-597D-4800-8458-8A5E969E37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C264F1FC-54B1-4650-8FBD-F7A61A7EF3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Copyright 2010</a:t>
            </a:r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13D38624-1CF6-48E9-802E-D10728ABB39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2EB53AB-CDE6-47C5-BDE7-0379C6823B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736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689BD08-60F3-4AA5-97A3-E72C7AFC1E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FCA554F-DD0F-40D1-A3C2-404064BAA9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FE2C00AE-5E5C-4DC6-8FFF-D2AE0D079C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7F7EC79-8228-4DEE-8E99-70E3078BB2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Copyright 2010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D32BDD63-966F-4BFA-B61F-ACC1808A7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EABA103-38C0-40AB-BCD7-F431A16791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77755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© Copyright 2010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AB4370-F07C-49E9-BF48-94D1406146AA}" type="slidenum">
              <a:rPr lang="en-US" altLang="fr-FR"/>
              <a:pPr>
                <a:spcBef>
                  <a:spcPct val="0"/>
                </a:spcBef>
              </a:pPr>
              <a:t>0</a:t>
            </a:fld>
            <a:endParaRPr lang="en-US" altLang="fr-FR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LU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7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© Copyright 2010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83F138-ADF3-4819-984B-E1D526A79F26}" type="slidenum">
              <a:rPr lang="en-US" altLang="fr-FR"/>
              <a:pPr>
                <a:spcBef>
                  <a:spcPct val="0"/>
                </a:spcBef>
              </a:pPr>
              <a:t>1</a:t>
            </a:fld>
            <a:endParaRPr lang="en-US" altLang="fr-FR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fr-LU" altLang="fr-FR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7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© Copyright 2010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3A75B-4BEE-4D9A-84B3-A8201285C7E9}" type="slidenum">
              <a:rPr lang="en-US" altLang="fr-FR"/>
              <a:pPr>
                <a:spcBef>
                  <a:spcPct val="0"/>
                </a:spcBef>
              </a:pPr>
              <a:t>4</a:t>
            </a:fld>
            <a:endParaRPr lang="en-US" altLang="fr-FR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LU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6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© Copyright 2010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0E7ED-873F-4B78-B591-66EEDADAAF7E}" type="slidenum">
              <a:rPr lang="en-US" altLang="fr-FR"/>
              <a:pPr>
                <a:spcBef>
                  <a:spcPct val="0"/>
                </a:spcBef>
              </a:pPr>
              <a:t>5</a:t>
            </a:fld>
            <a:endParaRPr lang="en-US" altLang="fr-FR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LU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4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© Copyright 2010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2AE25-56EA-4182-88E3-D1C5A3881BB2}" type="slidenum">
              <a:rPr lang="en-US" altLang="fr-FR"/>
              <a:pPr>
                <a:spcBef>
                  <a:spcPct val="0"/>
                </a:spcBef>
              </a:pPr>
              <a:t>6</a:t>
            </a:fld>
            <a:endParaRPr lang="en-US" altLang="fr-FR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LU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1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© Copyright 2010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AB4370-F07C-49E9-BF48-94D1406146AA}" type="slidenum">
              <a:rPr lang="en-US" altLang="fr-FR"/>
              <a:pPr>
                <a:spcBef>
                  <a:spcPct val="0"/>
                </a:spcBef>
              </a:pPr>
              <a:t>9</a:t>
            </a:fld>
            <a:endParaRPr lang="en-US" altLang="fr-FR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LU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0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4F2A5F4-0D17-4293-A394-07D58642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6084888" cy="3263900"/>
          </a:xfrm>
          <a:prstGeom prst="rect">
            <a:avLst/>
          </a:prstGeom>
          <a:solidFill>
            <a:srgbClr val="058ED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03B1884-C637-4096-B4EC-F03D5F63F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875"/>
            <a:ext cx="5791200" cy="365125"/>
          </a:xfrm>
          <a:prstGeom prst="rect">
            <a:avLst/>
          </a:prstGeom>
          <a:solidFill>
            <a:srgbClr val="058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28D07D0-87FF-41F7-9A13-93074728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6700838" cy="182563"/>
          </a:xfrm>
          <a:prstGeom prst="rect">
            <a:avLst/>
          </a:prstGeom>
          <a:solidFill>
            <a:srgbClr val="058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8A7AB4C-D85C-408A-B6B2-77F480D7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172200"/>
            <a:ext cx="457200" cy="182563"/>
          </a:xfrm>
          <a:prstGeom prst="rect">
            <a:avLst/>
          </a:prstGeom>
          <a:solidFill>
            <a:srgbClr val="058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E992452-5013-4D4B-82A4-BD326645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056313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chemeClr val="hlink"/>
                </a:solidFill>
              </a:rPr>
              <a:t>www.</a:t>
            </a:r>
            <a:r>
              <a:rPr lang="en-US" b="1">
                <a:solidFill>
                  <a:schemeClr val="hlink"/>
                </a:solidFill>
              </a:rPr>
              <a:t>tractel</a:t>
            </a:r>
            <a:r>
              <a:rPr lang="en-US">
                <a:solidFill>
                  <a:schemeClr val="hlink"/>
                </a:solidFill>
              </a:rPr>
              <a:t>.com</a:t>
            </a: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96875"/>
            <a:ext cx="2378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97075"/>
            <a:ext cx="5867400" cy="1098550"/>
          </a:xfrm>
          <a:solidFill>
            <a:srgbClr val="53AAD8"/>
          </a:solidFill>
        </p:spPr>
        <p:txBody>
          <a:bodyPr lIns="685800" tIns="91440" rIns="91440" bIns="91440" anchor="ctr">
            <a:spAutoFit/>
          </a:bodyPr>
          <a:lstStyle>
            <a:lvl1pPr algn="r">
              <a:defRPr sz="300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5105400" cy="838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3AE6F4B5-7620-4E22-B0DB-7C9B52DBED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0" y="6457950"/>
            <a:ext cx="6248400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2860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Copyright 2010</a:t>
            </a:r>
          </a:p>
        </p:txBody>
      </p:sp>
    </p:spTree>
    <p:extLst>
      <p:ext uri="{BB962C8B-B14F-4D97-AF65-F5344CB8AC3E}">
        <p14:creationId xmlns:p14="http://schemas.microsoft.com/office/powerpoint/2010/main" val="35278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83EF3-C411-4B18-91AB-7ABA8B1417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307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85750"/>
            <a:ext cx="2057400" cy="58404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019800" cy="58404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0E69-5FD3-4FD9-8077-3B2E1319DB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365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543800" cy="381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4C98D-4A4B-4052-8224-54684E76BE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215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543800" cy="381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933D-D600-4941-9ECB-270198FF8E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434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55F2-1BB7-41FD-A17B-962D08CD21F1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97508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BC88-BD3F-454D-841B-0B1244E93B7D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06615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B521-5572-450E-9858-0D5CCD00B60C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78179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8E7C-B4BD-4880-A6BE-5148C5A519CE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86267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B6B3-E359-4C49-AC63-305A4B0EDD81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19384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B337-2B3B-467B-B47C-77E5B7FB44B3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16648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E016-CAA9-4825-8CA0-9C1E41D54B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9790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00CA-7238-4570-A141-81D7BAD764D8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52764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D87F2-D65D-48C0-978A-316933E553F0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19964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6C4C-5D78-4C13-A795-B27BBD948017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98865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821F-D809-45EC-A6E5-D3B6BE43271E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347128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F56B-FBF3-47B0-832B-2C3050D21F0F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028365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2176-176E-4E41-B074-760851C190CD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614910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B6ED-FF69-4E50-8111-1927FA7DDC5A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77228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CC470-8012-4AD1-A22B-10979B8301A4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066250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EB32-DDE8-49B1-AB4D-1851FEB099BA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267222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D9E3-47AC-4C45-9AC7-E7887370BCD9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70266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EE44-9AAB-4847-97B9-F2BA75175CB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1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8C48-E3BD-4CD8-836B-81DE66A051F4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403277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2390-E1BF-4B00-887B-A38291FA8E32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043596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F5AB-E5EA-4520-9F2C-4763B0FFE89D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08683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1C03-8F41-41F9-B884-BA33FB623E92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11537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4BCC-DEF6-4F1D-B9EB-17AA801EFFC8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033928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2510-0770-4B54-9960-7D8D097EE4D4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353623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E97E-9F9F-4CE0-99FC-5CC04C75DF62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868284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223D-5380-4BD5-97A3-09288D11BA87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616676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BD89-9815-45EB-82A4-A1419D31DCF8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24991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0DA7-A2FA-4A2F-AAD4-1419428348B2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83567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B866-1207-42B0-A52E-F60DBB46BE8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0249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EF3D2-4615-4EE3-BA7B-EA65CDEBA577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78348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8BA0-9E0A-4993-BF35-F568CF4B286C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65085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26A5-3A5E-4577-B117-B172C566A13F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67766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9367-D719-4102-980E-640CDF85FB16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759778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96D4-4C5B-4DA0-92EB-1EF569B00358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989302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8645-C348-4361-9495-B8DD13CDF461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754710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11205-9F77-4772-9824-7E59D0FD6C93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59457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F1F9-F619-4F28-AD99-C73E152DFA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547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874D2-E8AF-47E6-BDF9-147AD6D4D12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347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82FF-8F46-4D20-ACDC-EE0B56291F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63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F056-D32C-4E67-9F95-73220CEA82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87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3F49-68A1-4771-88F1-1F18A5C279E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309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B3AC7BC5-46F4-4751-9ABC-A19F16FDC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8575"/>
            <a:ext cx="9148763" cy="1825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FA6FE3E5-8AF2-4767-B3B1-4B200E4F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"/>
            <a:ext cx="7164388" cy="365125"/>
          </a:xfrm>
          <a:prstGeom prst="rect">
            <a:avLst/>
          </a:prstGeom>
          <a:solidFill>
            <a:srgbClr val="058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0"/>
            <a:ext cx="6707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7EC3C8-9F1E-45F8-BB03-D9C83EFE5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372225"/>
            <a:ext cx="3048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286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C6D4C0-8191-46EA-B0DA-9D1DCDFE5D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0200"/>
            <a:ext cx="181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AutoNum type="arabicPeriod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810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95500" indent="-2667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527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0099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671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9243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id="{9AB0D7B7-1C3C-4A54-B2A3-F32A7C1333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1365" name="Rectangle 5">
            <a:extLst>
              <a:ext uri="{FF2B5EF4-FFF2-40B4-BE49-F238E27FC236}">
                <a16:creationId xmlns:a16="http://schemas.microsoft.com/office/drawing/2014/main" id="{5EDB96F7-5151-4E18-AFD8-F510F523F7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271366" name="Rectangle 6">
            <a:extLst>
              <a:ext uri="{FF2B5EF4-FFF2-40B4-BE49-F238E27FC236}">
                <a16:creationId xmlns:a16="http://schemas.microsoft.com/office/drawing/2014/main" id="{B64D3D09-839C-4B12-A5CC-B23CCBBAC8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A827177-90C1-48E2-87F5-1A1FCB3A190B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72388" name="Rectangle 4">
            <a:extLst>
              <a:ext uri="{FF2B5EF4-FFF2-40B4-BE49-F238E27FC236}">
                <a16:creationId xmlns:a16="http://schemas.microsoft.com/office/drawing/2014/main" id="{FAC81BAB-83DA-44F1-9962-6D27852AC1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2389" name="Rectangle 5">
            <a:extLst>
              <a:ext uri="{FF2B5EF4-FFF2-40B4-BE49-F238E27FC236}">
                <a16:creationId xmlns:a16="http://schemas.microsoft.com/office/drawing/2014/main" id="{C4530CD1-D221-4E78-AF38-9ABF34514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272390" name="Rectangle 6">
            <a:extLst>
              <a:ext uri="{FF2B5EF4-FFF2-40B4-BE49-F238E27FC236}">
                <a16:creationId xmlns:a16="http://schemas.microsoft.com/office/drawing/2014/main" id="{0CA52594-C17B-45ED-86FB-A55ABC5D0D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AF48C4-3CBB-4452-B281-E37288B43C66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FE17E043-182E-4EC6-B530-3919FBDC0F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50F1F06E-C259-4652-A1B1-C4AB79D966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© Copyright 2010</a:t>
            </a:r>
          </a:p>
        </p:txBody>
      </p:sp>
      <p:sp>
        <p:nvSpPr>
          <p:cNvPr id="273414" name="Rectangle 6">
            <a:extLst>
              <a:ext uri="{FF2B5EF4-FFF2-40B4-BE49-F238E27FC236}">
                <a16:creationId xmlns:a16="http://schemas.microsoft.com/office/drawing/2014/main" id="{234CB143-AF6F-4D0A-B776-75EBED781C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C53706B-A2FE-4CE3-B39D-2EAB8502355C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chemeClr val="accent2"/>
                </a:solidFill>
              </a:rPr>
              <a:t>© Copyright 2010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31823"/>
            <a:ext cx="6011863" cy="10464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0" tIns="91440" bIns="9144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Новое спусковое устройство</a:t>
            </a:r>
            <a:br>
              <a:rPr lang="fr-LU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LU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Derope™ UP CE </a:t>
            </a:r>
            <a:r>
              <a:rPr lang="fr-FR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Tractel</a:t>
            </a:r>
            <a:r>
              <a:rPr lang="en-US" altLang="fr-FR" sz="2800" kern="1200" baseline="30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3025775"/>
            <a:ext cx="60848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0" tIns="91440" bIns="91440" anchor="ctr">
            <a:spAutoFit/>
          </a:bodyPr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fr-FR" dirty="0">
                <a:solidFill>
                  <a:schemeClr val="bg1"/>
                </a:solidFill>
                <a:cs typeface="Arial" panose="020B0604020202020204" pitchFamily="34" charset="0"/>
              </a:rPr>
              <a:t>Высокоэффективное устройство </a:t>
            </a:r>
            <a:r>
              <a:rPr lang="en-US" altLang="fr-FR" dirty="0">
                <a:solidFill>
                  <a:schemeClr val="bg1"/>
                </a:solidFill>
                <a:cs typeface="Arial" panose="020B0604020202020204" pitchFamily="34" charset="0"/>
              </a:rPr>
              <a:t>Derope™ </a:t>
            </a:r>
            <a:r>
              <a:rPr lang="ru-RU" altLang="fr-FR" dirty="0">
                <a:solidFill>
                  <a:schemeClr val="bg1"/>
                </a:solidFill>
                <a:cs typeface="Arial" panose="020B0604020202020204" pitchFamily="34" charset="0"/>
              </a:rPr>
              <a:t>оснащенное спасательной лебедкой с опцией привода от электрической дрели</a:t>
            </a:r>
            <a:endParaRPr lang="fr-FR" altLang="fr-F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r="25938"/>
          <a:stretch>
            <a:fillRect/>
          </a:stretch>
        </p:blipFill>
        <p:spPr bwMode="auto">
          <a:xfrm>
            <a:off x="6084888" y="1484313"/>
            <a:ext cx="280828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0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chemeClr val="accent2"/>
                </a:solidFill>
              </a:rPr>
              <a:t>© Copyright 2010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31823"/>
            <a:ext cx="6011863" cy="10464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0" tIns="91440" bIns="9144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Новое спусковое устройство</a:t>
            </a:r>
            <a:br>
              <a:rPr lang="fr-LU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LU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Derope™ UP CE </a:t>
            </a:r>
            <a:r>
              <a:rPr lang="fr-FR" altLang="fr-FR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Tractel</a:t>
            </a:r>
            <a:r>
              <a:rPr lang="en-US" altLang="fr-FR" sz="2800" kern="1200" baseline="30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3025775"/>
            <a:ext cx="60848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0" tIns="91440" bIns="91440" anchor="ctr">
            <a:spAutoFit/>
          </a:bodyPr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fr-FR" dirty="0">
                <a:solidFill>
                  <a:schemeClr val="bg1"/>
                </a:solidFill>
                <a:cs typeface="Arial" panose="020B0604020202020204" pitchFamily="34" charset="0"/>
              </a:rPr>
              <a:t>Высокоэффективное устройство </a:t>
            </a:r>
            <a:r>
              <a:rPr lang="en-US" altLang="fr-FR" dirty="0">
                <a:solidFill>
                  <a:schemeClr val="bg1"/>
                </a:solidFill>
                <a:cs typeface="Arial" panose="020B0604020202020204" pitchFamily="34" charset="0"/>
              </a:rPr>
              <a:t>Derope™ </a:t>
            </a:r>
            <a:r>
              <a:rPr lang="ru-RU" altLang="fr-FR" dirty="0">
                <a:solidFill>
                  <a:schemeClr val="bg1"/>
                </a:solidFill>
                <a:cs typeface="Arial" panose="020B0604020202020204" pitchFamily="34" charset="0"/>
              </a:rPr>
              <a:t>оснащенное спасательной лебедкой с опцией привода от электрической дрели</a:t>
            </a:r>
            <a:endParaRPr lang="fr-FR" altLang="fr-F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r="25938"/>
          <a:stretch>
            <a:fillRect/>
          </a:stretch>
        </p:blipFill>
        <p:spPr bwMode="auto">
          <a:xfrm>
            <a:off x="6084888" y="1484313"/>
            <a:ext cx="280828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70138"/>
            <a:ext cx="3368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86C19B-F2EB-4F1D-97D3-02CCFAA2D7F0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fr-FR" sz="1000">
              <a:solidFill>
                <a:schemeClr val="tx2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285750"/>
            <a:ext cx="8001000" cy="381000"/>
          </a:xfrm>
        </p:spPr>
        <p:txBody>
          <a:bodyPr/>
          <a:lstStyle/>
          <a:p>
            <a:pPr eaLnBrk="1" hangingPunct="1"/>
            <a:r>
              <a:rPr lang="ru-RU" altLang="fr-FR" sz="2000"/>
              <a:t>Новое спусковое устройство </a:t>
            </a:r>
            <a:r>
              <a:rPr lang="fr-LU" altLang="fr-FR" sz="2000"/>
              <a:t>Derope™ UP CE </a:t>
            </a:r>
            <a:r>
              <a:rPr lang="fr-FR" altLang="fr-FR" sz="2000">
                <a:cs typeface="Arial" panose="020B0604020202020204" pitchFamily="34" charset="0"/>
              </a:rPr>
              <a:t>Tractel</a:t>
            </a:r>
            <a:r>
              <a:rPr lang="en-US" altLang="fr-FR" sz="2000">
                <a:cs typeface="Arial" panose="020B0604020202020204" pitchFamily="34" charset="0"/>
              </a:rPr>
              <a:t>®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1113" y="698500"/>
            <a:ext cx="8856663" cy="547211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fr-LU" altLang="fr-FR" sz="1800">
              <a:solidFill>
                <a:srgbClr val="21282D"/>
              </a:solidFill>
              <a:cs typeface="Arial" panose="020B0604020202020204" pitchFamily="34" charset="0"/>
            </a:endParaRPr>
          </a:p>
          <a:p>
            <a:pPr lvl="1" algn="just" eaLnBrk="1" hangingPunct="1"/>
            <a:r>
              <a:rPr lang="ru-RU" altLang="fr-FR" sz="1800"/>
              <a:t>Новое спусковое устройство </a:t>
            </a:r>
            <a:r>
              <a:rPr lang="en-US" altLang="fr-FR" sz="1800"/>
              <a:t>Derope ™ UP CE </a:t>
            </a:r>
            <a:r>
              <a:rPr lang="ru-RU" altLang="fr-FR" sz="1800"/>
              <a:t>оснащенное  спасательной лебедкой может приводиться в движение при помощи электрической дрели</a:t>
            </a:r>
            <a:r>
              <a:rPr lang="en-US" altLang="fr-FR" sz="1800"/>
              <a:t>. </a:t>
            </a:r>
            <a:r>
              <a:rPr lang="ru-RU" altLang="fr-FR" sz="1800"/>
              <a:t>Дрель помогает снять нагрузку со спины пользователя во время перемотки всей длинны веревки установленной на </a:t>
            </a:r>
            <a:r>
              <a:rPr lang="en-US" altLang="fr-FR" sz="1800"/>
              <a:t>Derope ™ UP</a:t>
            </a:r>
            <a:r>
              <a:rPr lang="ru-RU" altLang="fr-FR" sz="1800"/>
              <a:t>.</a:t>
            </a:r>
            <a:endParaRPr lang="fr-FR" altLang="fr-FR" sz="1800">
              <a:solidFill>
                <a:srgbClr val="21282D"/>
              </a:solidFill>
              <a:cs typeface="Arial" panose="020B0604020202020204" pitchFamily="34" charset="0"/>
            </a:endParaRPr>
          </a:p>
          <a:p>
            <a:pPr lvl="1" eaLnBrk="1" hangingPunct="1"/>
            <a:endParaRPr lang="fr-LU" altLang="fr-FR" sz="2400">
              <a:solidFill>
                <a:srgbClr val="21282D"/>
              </a:solidFill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LU" altLang="fr-FR" sz="2400">
              <a:solidFill>
                <a:srgbClr val="21282D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fr-FR" altLang="fr-FR">
              <a:solidFill>
                <a:srgbClr val="21282D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r-FR" altLang="fr-FR">
              <a:solidFill>
                <a:srgbClr val="21282D"/>
              </a:solidFill>
              <a:cs typeface="Arial" panose="020B0604020202020204" pitchFamily="34" charset="0"/>
            </a:endParaRP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7740650" y="19161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24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4" b="60826"/>
          <a:stretch>
            <a:fillRect/>
          </a:stretch>
        </p:blipFill>
        <p:spPr bwMode="auto">
          <a:xfrm>
            <a:off x="468313" y="2708275"/>
            <a:ext cx="28130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text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43000"/>
            <a:ext cx="4895850" cy="4983163"/>
          </a:xfrm>
        </p:spPr>
        <p:txBody>
          <a:bodyPr/>
          <a:lstStyle/>
          <a:p>
            <a:pPr lvl="1" eaLnBrk="1" hangingPunct="1"/>
            <a:r>
              <a:rPr lang="ru-RU" altLang="fr-FR" sz="1800"/>
              <a:t>В случае использования лебедки </a:t>
            </a:r>
            <a:r>
              <a:rPr lang="en-US" altLang="fr-FR" sz="1800"/>
              <a:t>Derope UP ™ </a:t>
            </a:r>
            <a:r>
              <a:rPr lang="ru-RU" altLang="fr-FR" sz="1800"/>
              <a:t>для проведения спасательных операций, не обязательно использовать устройства защиты от падения.</a:t>
            </a:r>
            <a:endParaRPr lang="fr-FR" altLang="fr-FR" sz="1800">
              <a:solidFill>
                <a:srgbClr val="21282D"/>
              </a:solidFill>
            </a:endParaRPr>
          </a:p>
        </p:txBody>
      </p:sp>
      <p:sp>
        <p:nvSpPr>
          <p:cNvPr id="1229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3E26B9-1E3B-41A5-8C68-9D66CB51B110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000">
              <a:solidFill>
                <a:schemeClr val="tx2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97200"/>
            <a:ext cx="16875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0208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125413" y="309563"/>
            <a:ext cx="7543800" cy="381000"/>
          </a:xfrm>
        </p:spPr>
        <p:txBody>
          <a:bodyPr/>
          <a:lstStyle/>
          <a:p>
            <a:r>
              <a:rPr lang="ru-RU" altLang="fr-FR" sz="2000"/>
              <a:t>Новое спусковое устройство </a:t>
            </a:r>
            <a:r>
              <a:rPr lang="fr-LU" altLang="fr-FR" sz="2000"/>
              <a:t>Derope™ UP CE </a:t>
            </a:r>
            <a:r>
              <a:rPr lang="fr-FR" altLang="fr-FR" sz="2000">
                <a:cs typeface="Arial" panose="020B0604020202020204" pitchFamily="34" charset="0"/>
              </a:rPr>
              <a:t>Tractel</a:t>
            </a:r>
            <a:r>
              <a:rPr lang="en-US" altLang="fr-FR" sz="2000">
                <a:cs typeface="Arial" panose="020B0604020202020204" pitchFamily="34" charset="0"/>
              </a:rPr>
              <a:t>®</a:t>
            </a:r>
            <a:endParaRPr lang="ru-RU" alt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 noChangeArrowheads="1"/>
          </p:cNvSpPr>
          <p:nvPr>
            <p:ph type="title"/>
          </p:nvPr>
        </p:nvSpPr>
        <p:spPr>
          <a:xfrm>
            <a:off x="107950" y="285750"/>
            <a:ext cx="7893050" cy="381000"/>
          </a:xfrm>
        </p:spPr>
        <p:txBody>
          <a:bodyPr/>
          <a:lstStyle/>
          <a:p>
            <a:r>
              <a:rPr lang="ru-RU" altLang="fr-FR" sz="2000"/>
              <a:t>Новый </a:t>
            </a:r>
            <a:r>
              <a:rPr lang="fr-LU" altLang="fr-FR" sz="2000"/>
              <a:t>Derope™ UP CE </a:t>
            </a:r>
            <a:r>
              <a:rPr lang="fr-FR" altLang="fr-FR" sz="2000">
                <a:cs typeface="Arial" panose="020B0604020202020204" pitchFamily="34" charset="0"/>
              </a:rPr>
              <a:t>Tractel</a:t>
            </a:r>
            <a:r>
              <a:rPr lang="en-US" altLang="fr-FR" sz="2000">
                <a:cs typeface="Arial" panose="020B0604020202020204" pitchFamily="34" charset="0"/>
              </a:rPr>
              <a:t>®</a:t>
            </a:r>
            <a:r>
              <a:rPr lang="ru-RU" altLang="fr-FR" sz="2000">
                <a:cs typeface="Arial" panose="020B0604020202020204" pitchFamily="34" charset="0"/>
              </a:rPr>
              <a:t>: ручная лебедка</a:t>
            </a:r>
            <a:endParaRPr lang="fr-FR" altLang="fr-FR" sz="20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D6C75D-30C2-4010-A30C-8CE82AA48F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7950" y="1763713"/>
            <a:ext cx="6192838" cy="4808537"/>
          </a:xfrm>
        </p:spPr>
        <p:txBody>
          <a:bodyPr/>
          <a:lstStyle/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endParaRPr lang="fr-FR" sz="1400" dirty="0">
              <a:solidFill>
                <a:srgbClr val="21282D"/>
              </a:solidFill>
            </a:endParaRPr>
          </a:p>
          <a:p>
            <a:pPr marL="0" lvl="1" indent="0" algn="just">
              <a:buClrTx/>
              <a:buFont typeface="Wingdings" panose="05000000000000000000" pitchFamily="2" charset="2"/>
              <a:buNone/>
              <a:defRPr/>
            </a:pPr>
            <a:r>
              <a:rPr lang="en-US" sz="1400" dirty="0"/>
              <a:t>Derope UP™ </a:t>
            </a:r>
            <a:r>
              <a:rPr lang="ru-RU" sz="1400" dirty="0"/>
              <a:t>может быть использован в соответствии с Правилами законодательства, регулирующими канатный доступ. </a:t>
            </a:r>
            <a:endParaRPr lang="en-US" sz="1400" dirty="0"/>
          </a:p>
          <a:p>
            <a:pPr marL="0" lvl="1" indent="0" algn="just">
              <a:buClrTx/>
              <a:buFont typeface="Wingdings" panose="05000000000000000000" pitchFamily="2" charset="2"/>
              <a:buNone/>
              <a:defRPr/>
            </a:pPr>
            <a:endParaRPr lang="fr-FR" sz="1400" dirty="0">
              <a:solidFill>
                <a:srgbClr val="21282D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400" b="1" u="sng" dirty="0"/>
              <a:t>Условия для использования</a:t>
            </a:r>
            <a:r>
              <a:rPr lang="en-US" sz="1400" b="1" u="sng" dirty="0"/>
              <a:t> Derope™ UP </a:t>
            </a:r>
            <a:r>
              <a:rPr lang="ru-RU" sz="1400" b="1" u="sng" dirty="0"/>
              <a:t>в качестве устройства канатного доступа и позиционирования.</a:t>
            </a:r>
          </a:p>
          <a:p>
            <a:pPr marL="0" indent="0" algn="just">
              <a:buFontTx/>
              <a:buNone/>
              <a:defRPr/>
            </a:pPr>
            <a:endParaRPr lang="en-US" sz="1400" b="1" u="sng" dirty="0"/>
          </a:p>
          <a:p>
            <a:pPr marL="0" indent="0" algn="just">
              <a:buFontTx/>
              <a:buNone/>
              <a:defRPr/>
            </a:pPr>
            <a:r>
              <a:rPr lang="ru-RU" sz="1400" dirty="0"/>
              <a:t>Система должна быть обязательно оборудована рабочей веревкой </a:t>
            </a:r>
            <a:r>
              <a:rPr lang="en-US" sz="1400" dirty="0"/>
              <a:t>(</a:t>
            </a:r>
            <a:r>
              <a:rPr lang="ru-RU" sz="1400" dirty="0"/>
              <a:t>веревка </a:t>
            </a:r>
            <a:r>
              <a:rPr lang="en-US" sz="1400" dirty="0"/>
              <a:t>Derope™ UP), </a:t>
            </a:r>
            <a:r>
              <a:rPr lang="ru-RU" sz="1400" dirty="0"/>
              <a:t>представляющей собой средство доступа, подъема/спуска и поддержки</a:t>
            </a:r>
            <a:r>
              <a:rPr lang="en-US" sz="1400" dirty="0"/>
              <a:t>, </a:t>
            </a:r>
            <a:r>
              <a:rPr lang="ru-RU" sz="1400" dirty="0"/>
              <a:t>а также страховочной линией  с системой предотвращения падения </a:t>
            </a:r>
            <a:r>
              <a:rPr lang="en-US" sz="1400" dirty="0"/>
              <a:t>(</a:t>
            </a:r>
            <a:r>
              <a:rPr lang="ru-RU" sz="1400" dirty="0"/>
              <a:t>веревочное страховочное устройство</a:t>
            </a:r>
            <a:r>
              <a:rPr lang="en-US" sz="1400" dirty="0"/>
              <a:t> Stopfor™ </a:t>
            </a:r>
            <a:r>
              <a:rPr lang="ru-RU" sz="1400" dirty="0"/>
              <a:t>или устройством втягивающего типа </a:t>
            </a:r>
            <a:r>
              <a:rPr lang="en-US" sz="1400" dirty="0"/>
              <a:t>Blocfor™)</a:t>
            </a:r>
            <a:r>
              <a:rPr lang="ru-RU" sz="1400" dirty="0"/>
              <a:t>.</a:t>
            </a:r>
            <a:r>
              <a:rPr lang="en-US" sz="1400" dirty="0"/>
              <a:t> </a:t>
            </a:r>
            <a:r>
              <a:rPr lang="ru-RU" sz="1400" dirty="0"/>
              <a:t>Обе системы должны быть закреплены на различных анкерных точках (согласно </a:t>
            </a:r>
            <a:r>
              <a:rPr lang="en-US" sz="1400" dirty="0"/>
              <a:t>N795</a:t>
            </a:r>
            <a:r>
              <a:rPr lang="ru-RU" sz="1400" dirty="0"/>
              <a:t>)  или анкерная точка должна соответствовать проектным расчетам и требованиям работодателя или компетентного лица. </a:t>
            </a:r>
            <a:endParaRPr lang="en-US" sz="1400" dirty="0"/>
          </a:p>
          <a:p>
            <a:pPr marL="0" indent="0" algn="just">
              <a:buFontTx/>
              <a:buNone/>
              <a:defRPr/>
            </a:pPr>
            <a:r>
              <a:rPr lang="ru-RU" sz="1400" dirty="0"/>
              <a:t>Пользователи должны использовать подходящую страховочную привязь </a:t>
            </a:r>
            <a:r>
              <a:rPr lang="en-US" sz="1400" dirty="0"/>
              <a:t>(EN 361</a:t>
            </a:r>
            <a:r>
              <a:rPr lang="ru-RU" sz="1400" dirty="0"/>
              <a:t> и</a:t>
            </a:r>
            <a:r>
              <a:rPr lang="en-US" sz="1400" dirty="0"/>
              <a:t> EN 813), </a:t>
            </a:r>
            <a:r>
              <a:rPr lang="ru-RU" sz="1400" dirty="0"/>
              <a:t>для крепления к рабочей и страховочной линиям. </a:t>
            </a:r>
            <a:endParaRPr lang="fr-FR" sz="1800" dirty="0">
              <a:solidFill>
                <a:srgbClr val="21282D"/>
              </a:solidFill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1331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FE52E-6C9B-4F19-932E-BE885A126432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000">
              <a:solidFill>
                <a:schemeClr val="tx2"/>
              </a:solidFill>
            </a:endParaRPr>
          </a:p>
        </p:txBody>
      </p:sp>
      <p:sp>
        <p:nvSpPr>
          <p:cNvPr id="13317" name="Espace réservé du texte 2"/>
          <p:cNvSpPr txBox="1">
            <a:spLocks/>
          </p:cNvSpPr>
          <p:nvPr/>
        </p:nvSpPr>
        <p:spPr bwMode="auto">
          <a:xfrm>
            <a:off x="-180975" y="84137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667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buFont typeface="Wingdings" panose="05000000000000000000" pitchFamily="2" charset="2"/>
              <a:buNone/>
            </a:pPr>
            <a:r>
              <a:rPr lang="en-US" altLang="fr-FR" sz="1800" b="1"/>
              <a:t>NB</a:t>
            </a:r>
            <a:r>
              <a:rPr lang="en-US" altLang="fr-FR" sz="1800"/>
              <a:t>: </a:t>
            </a:r>
            <a:r>
              <a:rPr lang="ru-RU" altLang="fr-FR" sz="1800"/>
              <a:t>Новый </a:t>
            </a:r>
            <a:r>
              <a:rPr lang="en-US" altLang="fr-FR" sz="1800"/>
              <a:t>Derope UP ™</a:t>
            </a:r>
            <a:r>
              <a:rPr lang="ru-RU" altLang="fr-FR" sz="1800"/>
              <a:t> не является </a:t>
            </a:r>
            <a:r>
              <a:rPr lang="en-US" altLang="fr-FR" sz="1800"/>
              <a:t> </a:t>
            </a:r>
            <a:r>
              <a:rPr lang="ru-RU" altLang="fr-FR" sz="1800"/>
              <a:t>персональным подъемным устройством соответствующим стандарту </a:t>
            </a:r>
            <a:r>
              <a:rPr lang="en-US" altLang="fr-FR" sz="1800"/>
              <a:t>EN 1808 </a:t>
            </a:r>
            <a:r>
              <a:rPr lang="ru-RU" altLang="fr-FR" sz="1800"/>
              <a:t>и исключает перемещение пользователей в страховочной привязи.</a:t>
            </a:r>
            <a:endParaRPr lang="fr-FR" altLang="fr-FR" sz="1800">
              <a:solidFill>
                <a:srgbClr val="21282D"/>
              </a:solidFill>
            </a:endParaRP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38525"/>
            <a:ext cx="208756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08138"/>
            <a:ext cx="1684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1E17AF-5050-4818-881C-243C3304B972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1000">
              <a:solidFill>
                <a:schemeClr val="tx2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85750"/>
            <a:ext cx="8496300" cy="381000"/>
          </a:xfrm>
        </p:spPr>
        <p:txBody>
          <a:bodyPr/>
          <a:lstStyle/>
          <a:p>
            <a:pPr eaLnBrk="1" hangingPunct="1"/>
            <a:r>
              <a:rPr lang="fr-FR" altLang="fr-FR" sz="1800">
                <a:solidFill>
                  <a:schemeClr val="bg1"/>
                </a:solidFill>
              </a:rPr>
              <a:t>   </a:t>
            </a:r>
            <a:r>
              <a:rPr lang="ru-RU" altLang="fr-FR" sz="1800">
                <a:solidFill>
                  <a:schemeClr val="bg1"/>
                </a:solidFill>
              </a:rPr>
              <a:t>Преимущества нового спускового устройства</a:t>
            </a:r>
            <a:r>
              <a:rPr lang="fr-FR" altLang="fr-FR" sz="1800"/>
              <a:t> Derope™ UP</a:t>
            </a:r>
            <a:endParaRPr lang="fr-LU" altLang="fr-FR" sz="1800">
              <a:cs typeface="Arial" panose="020B06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8925"/>
            <a:ext cx="9070975" cy="14112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br>
              <a:rPr lang="fr-FR" altLang="fr-FR" sz="1800" b="1" dirty="0">
                <a:solidFill>
                  <a:srgbClr val="21282D"/>
                </a:solidFill>
              </a:rPr>
            </a:br>
            <a:endParaRPr lang="fr-FR" altLang="fr-FR" sz="10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fr-FR" sz="1600" dirty="0"/>
              <a:t>Новый </a:t>
            </a:r>
            <a:r>
              <a:rPr lang="en-US" altLang="fr-FR" sz="1600" dirty="0"/>
              <a:t>Derope</a:t>
            </a:r>
            <a:r>
              <a:rPr lang="fr-FR" altLang="fr-FR" sz="1600" b="1" dirty="0"/>
              <a:t>™</a:t>
            </a:r>
            <a:r>
              <a:rPr lang="fr-FR" altLang="fr-FR" sz="1600" dirty="0"/>
              <a:t> UP </a:t>
            </a:r>
            <a:r>
              <a:rPr lang="ru-RU" altLang="fr-FR" sz="1600" dirty="0"/>
              <a:t>соответствует требованиям </a:t>
            </a:r>
            <a:r>
              <a:rPr lang="fr-FR" altLang="fr-FR" sz="1600" dirty="0"/>
              <a:t>CE EN 341/1993 </a:t>
            </a:r>
            <a:r>
              <a:rPr lang="ru-RU" altLang="fr-FR" sz="1600" dirty="0"/>
              <a:t>класс</a:t>
            </a:r>
            <a:r>
              <a:rPr lang="fr-FR" altLang="fr-FR" sz="1600" dirty="0"/>
              <a:t> A 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fr-FR" sz="1600" dirty="0">
                <a:cs typeface="Arial" panose="020B0604020202020204" pitchFamily="34" charset="0"/>
              </a:rPr>
              <a:t>Эвакуация одного человека </a:t>
            </a:r>
            <a:r>
              <a:rPr lang="en-US" altLang="fr-FR" sz="1600" dirty="0"/>
              <a:t>(</a:t>
            </a:r>
            <a:r>
              <a:rPr lang="ru-RU" altLang="fr-FR" sz="1600" dirty="0"/>
              <a:t>вес до</a:t>
            </a:r>
            <a:r>
              <a:rPr lang="en-US" altLang="fr-FR" sz="1600" dirty="0"/>
              <a:t> 150 </a:t>
            </a:r>
            <a:r>
              <a:rPr lang="ru-RU" altLang="fr-FR" sz="1600" dirty="0"/>
              <a:t>кг</a:t>
            </a:r>
            <a:r>
              <a:rPr lang="en-US" altLang="fr-FR" sz="1600" dirty="0"/>
              <a:t>)</a:t>
            </a:r>
            <a:r>
              <a:rPr lang="ru-RU" altLang="fr-FR" sz="1600" dirty="0"/>
              <a:t>, максимальная высота </a:t>
            </a:r>
            <a:r>
              <a:rPr lang="en-US" altLang="fr-FR" sz="1600" dirty="0"/>
              <a:t>400 </a:t>
            </a:r>
            <a:r>
              <a:rPr lang="ru-RU" altLang="fr-FR" sz="1600" dirty="0"/>
              <a:t>м</a:t>
            </a:r>
            <a:endParaRPr lang="en-US" altLang="fr-FR" sz="16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fr-FR" sz="1600" dirty="0">
                <a:cs typeface="Arial" panose="020B0604020202020204" pitchFamily="34" charset="0"/>
              </a:rPr>
              <a:t>Эвакуация </a:t>
            </a:r>
            <a:r>
              <a:rPr lang="ru-RU" altLang="fr-FR" sz="1600" dirty="0"/>
              <a:t>двух человек </a:t>
            </a:r>
            <a:r>
              <a:rPr lang="fr-FR" altLang="fr-FR" sz="1600" dirty="0"/>
              <a:t>(</a:t>
            </a:r>
            <a:r>
              <a:rPr lang="ru-RU" altLang="fr-FR" sz="1600" dirty="0"/>
              <a:t>вес до </a:t>
            </a:r>
            <a:r>
              <a:rPr lang="fr-FR" altLang="fr-FR" sz="1600" dirty="0"/>
              <a:t>250 </a:t>
            </a:r>
            <a:r>
              <a:rPr lang="ru-RU" altLang="fr-FR" sz="1600" dirty="0"/>
              <a:t>кг</a:t>
            </a:r>
            <a:r>
              <a:rPr lang="fr-FR" altLang="fr-FR" sz="1600" dirty="0"/>
              <a:t>)</a:t>
            </a:r>
            <a:r>
              <a:rPr lang="ru-RU" altLang="fr-FR" sz="1600" dirty="0"/>
              <a:t>,</a:t>
            </a:r>
            <a:r>
              <a:rPr lang="fr-FR" altLang="fr-FR" sz="1600" dirty="0"/>
              <a:t> </a:t>
            </a:r>
            <a:r>
              <a:rPr lang="ru-RU" altLang="fr-FR" sz="1600" dirty="0"/>
              <a:t>максимальная высота 2</a:t>
            </a:r>
            <a:r>
              <a:rPr lang="en-US" altLang="fr-FR" sz="1600" dirty="0"/>
              <a:t>00 </a:t>
            </a:r>
            <a:r>
              <a:rPr lang="ru-RU" altLang="fr-FR" sz="1600" dirty="0"/>
              <a:t>м</a:t>
            </a:r>
            <a:endParaRPr lang="en-US" altLang="fr-FR" sz="16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29220"/>
              </p:ext>
            </p:extLst>
          </p:nvPr>
        </p:nvGraphicFramePr>
        <p:xfrm>
          <a:off x="303213" y="1700213"/>
          <a:ext cx="8661400" cy="4685349"/>
        </p:xfrm>
        <a:graphic>
          <a:graphicData uri="http://schemas.openxmlformats.org/drawingml/2006/table">
            <a:tbl>
              <a:tblPr/>
              <a:tblGrid>
                <a:gridCol w="153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DEROPE™ STD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DEROPE™ UPA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DEROPE™ UPB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DEROPE™ UP K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DEROPE™ UP R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Вес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GB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Размеры устройства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мм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GB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en-GB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en-GB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kumimoji="0" lang="en-GB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GB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170 x 120 x 105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GB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225 x 200 x 165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GB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430 x 200 x 315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GB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265 x 200 x 325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GB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485 x 265 x 165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Спасательная лебедка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Максимальный вес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Подъем лебедкой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Усилие на ручке лебедки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endParaRPr kumimoji="0" lang="fr-L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Соответствие нормам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 341 </a:t>
                      </a: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Класс </a:t>
                      </a:r>
                      <a:r>
                        <a:rPr kumimoji="0" lang="fr-L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fr-FR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 341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 + EN 1496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Скорость спуска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0.5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м/с до </a:t>
                      </a:r>
                      <a:r>
                        <a:rPr kumimoji="0" lang="fr-L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м/с</a:t>
                      </a:r>
                      <a:endParaRPr kumimoji="0" lang="fr-FR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Веревка с сердечником</a:t>
                      </a:r>
                      <a:endParaRPr kumimoji="0" lang="fr-FR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panose="020B0604020202020204" pitchFamily="34" charset="0"/>
                        <a:tabLst>
                          <a:tab pos="5715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Веревка с сердечником</a:t>
                      </a:r>
                      <a:r>
                        <a:rPr kumimoji="0" lang="fr-L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Tractel</a:t>
                      </a:r>
                      <a:r>
                        <a:rPr kumimoji="0" lang="fr-LU" altLang="ru-RU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kumimoji="0" lang="fr-L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10,5 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мм</a:t>
                      </a:r>
                      <a:endParaRPr kumimoji="0" lang="fr-FR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72E50-5F55-4669-BC86-BC9E1F39EE16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000">
              <a:solidFill>
                <a:schemeClr val="tx2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85750"/>
            <a:ext cx="7543800" cy="381000"/>
          </a:xfrm>
        </p:spPr>
        <p:txBody>
          <a:bodyPr/>
          <a:lstStyle/>
          <a:p>
            <a:pPr eaLnBrk="1" hangingPunct="1"/>
            <a:r>
              <a:rPr lang="ru-RU" altLang="fr-FR">
                <a:solidFill>
                  <a:schemeClr val="bg1"/>
                </a:solidFill>
                <a:cs typeface="Arial" panose="020B0604020202020204" pitchFamily="34" charset="0"/>
              </a:rPr>
              <a:t>Технические характеристики</a:t>
            </a:r>
            <a:endParaRPr lang="fr-LU" altLang="fr-FR">
              <a:cs typeface="Arial" panose="020B0604020202020204" pitchFamily="34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11113" y="444500"/>
            <a:ext cx="9145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fr-LU" altLang="fr-FR" sz="1800" dirty="0">
              <a:solidFill>
                <a:srgbClr val="21282D"/>
              </a:solidFill>
            </a:endParaRPr>
          </a:p>
          <a:p>
            <a:pPr eaLnBrk="1" hangingPunct="1">
              <a:buFontTx/>
              <a:buNone/>
            </a:pPr>
            <a:r>
              <a:rPr lang="ru-RU" altLang="fr-FR" sz="1800" dirty="0"/>
              <a:t>Для повторных спусков Derope™ существуют ограничения по весу, количеству и высоте спусков. Соблюдайте значения, указанные в таблице:</a:t>
            </a:r>
            <a:endParaRPr lang="fr-FR" altLang="fr-FR" sz="1800" dirty="0">
              <a:solidFill>
                <a:srgbClr val="21282D"/>
              </a:solidFill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A5CF827-82D9-42C9-A9B7-5AE6DF08E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30488"/>
              </p:ext>
            </p:extLst>
          </p:nvPr>
        </p:nvGraphicFramePr>
        <p:xfrm>
          <a:off x="299692" y="1566074"/>
          <a:ext cx="8568952" cy="4668503"/>
        </p:xfrm>
        <a:graphic>
          <a:graphicData uri="http://schemas.openxmlformats.org/drawingml/2006/table">
            <a:tbl>
              <a:tblPr/>
              <a:tblGrid>
                <a:gridCol w="96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0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298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effectLst/>
                        </a:rPr>
                        <a:t>Максимальное количество повторных или последовательных спусков:</a:t>
                      </a:r>
                      <a:endParaRPr lang="fr-FR" sz="1800" dirty="0"/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Высота спуска</a:t>
                      </a:r>
                      <a:r>
                        <a:rPr lang="fr-FR" sz="1800" dirty="0"/>
                        <a:t> (</a:t>
                      </a:r>
                      <a:r>
                        <a:rPr lang="ru-RU" sz="1800" dirty="0"/>
                        <a:t>м</a:t>
                      </a:r>
                      <a:r>
                        <a:rPr lang="fr-FR" sz="1800" dirty="0"/>
                        <a:t>)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&lt; 50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м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&lt; 125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м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&lt; 150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м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&lt; 400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м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4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Вес пользователя(ей)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</a:rPr>
                        <a:t>&lt;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fr-FR" sz="1800" dirty="0">
                          <a:latin typeface="Arial"/>
                          <a:ea typeface="Times New Roman"/>
                        </a:rPr>
                        <a:t>00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кг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60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Arial Unicode MS"/>
                        </a:rPr>
                        <a:t>24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20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Arial Unicode MS"/>
                        </a:rPr>
                        <a:t>7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5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&gt; </a:t>
                      </a:r>
                      <a:r>
                        <a:rPr lang="fr-FR" sz="1800" dirty="0">
                          <a:latin typeface="Arial"/>
                          <a:ea typeface="Times New Roman"/>
                        </a:rPr>
                        <a:t>100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кг и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dirty="0">
                          <a:latin typeface="+mn-lt"/>
                          <a:ea typeface="Times New Roman"/>
                        </a:rPr>
                        <a:t>&lt;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800" dirty="0">
                          <a:latin typeface="+mn-lt"/>
                          <a:ea typeface="Times New Roman"/>
                        </a:rPr>
                        <a:t>150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кг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20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8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6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5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&gt; </a:t>
                      </a:r>
                      <a:r>
                        <a:rPr lang="fr-FR" sz="1800" dirty="0">
                          <a:latin typeface="Arial"/>
                          <a:ea typeface="Times New Roman"/>
                        </a:rPr>
                        <a:t>150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кг</a:t>
                      </a:r>
                      <a:r>
                        <a:rPr lang="fr-FR" sz="1800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</a:rPr>
                        <a:t>&lt;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800" dirty="0">
                          <a:latin typeface="+mn-lt"/>
                          <a:ea typeface="Times New Roman"/>
                        </a:rPr>
                        <a:t>250 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кг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5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2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</a:rPr>
                        <a:t>1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Запрещено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901955-48E3-4270-B2BC-3633C4911471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00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353425" cy="4824412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fr-FR" sz="1800" b="1" dirty="0"/>
              <a:t>Дополнительная техническая информация</a:t>
            </a:r>
            <a:r>
              <a:rPr lang="fr-FR" altLang="fr-FR" sz="1800" b="1" dirty="0"/>
              <a:t>:</a:t>
            </a: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fr-FR" altLang="fr-FR" sz="1800" dirty="0"/>
              <a:t>EN 341/1993 </a:t>
            </a:r>
            <a:r>
              <a:rPr lang="ru-RU" altLang="fr-FR" sz="1800" dirty="0"/>
              <a:t>класс</a:t>
            </a:r>
            <a:r>
              <a:rPr lang="fr-FR" altLang="fr-FR" sz="1800" dirty="0"/>
              <a:t>  A / EN 1496/2006/ </a:t>
            </a:r>
            <a:r>
              <a:rPr lang="ru-RU" altLang="fr-FR" sz="1800" dirty="0"/>
              <a:t>класс</a:t>
            </a:r>
            <a:r>
              <a:rPr lang="fr-FR" altLang="fr-FR" sz="1800" dirty="0"/>
              <a:t> A 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fr-FR" sz="1800" dirty="0"/>
              <a:t>Статическая веревка с сердечником</a:t>
            </a:r>
            <a:r>
              <a:rPr lang="ru-RU" altLang="fr-FR" sz="1800" dirty="0">
                <a:solidFill>
                  <a:srgbClr val="FF0000"/>
                </a:solidFill>
              </a:rPr>
              <a:t> </a:t>
            </a:r>
            <a:r>
              <a:rPr lang="fr-FR" altLang="fr-FR" sz="1800" dirty="0"/>
              <a:t>PA </a:t>
            </a:r>
            <a:r>
              <a:rPr lang="en-US" altLang="fr-FR" sz="1800" dirty="0">
                <a:cs typeface="Arial" panose="020B0604020202020204" pitchFamily="34" charset="0"/>
              </a:rPr>
              <a:t>Ø </a:t>
            </a:r>
            <a:r>
              <a:rPr lang="fr-FR" altLang="fr-FR" sz="1800" dirty="0"/>
              <a:t>10.5 </a:t>
            </a:r>
            <a:r>
              <a:rPr lang="ru-RU" altLang="fr-FR" sz="1800" dirty="0"/>
              <a:t>мм</a:t>
            </a: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fr-FR" sz="1800" dirty="0"/>
              <a:t>Скорость спуска при</a:t>
            </a:r>
            <a:r>
              <a:rPr lang="fr-FR" altLang="fr-FR" sz="1800" dirty="0"/>
              <a:t> 100 </a:t>
            </a:r>
            <a:r>
              <a:rPr lang="ru-RU" altLang="fr-FR" sz="1800" dirty="0"/>
              <a:t>кг</a:t>
            </a:r>
            <a:r>
              <a:rPr lang="fr-FR" altLang="fr-FR" sz="1800" dirty="0"/>
              <a:t> 0.70 </a:t>
            </a:r>
            <a:r>
              <a:rPr lang="ru-RU" altLang="fr-FR" sz="1800" dirty="0"/>
              <a:t>м/с</a:t>
            </a: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fr-FR" sz="1800" dirty="0"/>
              <a:t>Скорость спуска при </a:t>
            </a:r>
            <a:r>
              <a:rPr lang="fr-FR" altLang="fr-FR" sz="1800" dirty="0"/>
              <a:t>250 </a:t>
            </a:r>
            <a:r>
              <a:rPr lang="ru-RU" altLang="fr-FR" sz="1800" dirty="0"/>
              <a:t>кг</a:t>
            </a:r>
            <a:r>
              <a:rPr lang="fr-FR" altLang="fr-FR" sz="1800" dirty="0"/>
              <a:t> 1.20 </a:t>
            </a:r>
            <a:r>
              <a:rPr lang="ru-RU" altLang="fr-FR" sz="1800" dirty="0"/>
              <a:t>м/с</a:t>
            </a:r>
            <a:endParaRPr lang="fr-FR" altLang="fr-FR" sz="18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fr-FR" sz="1800" dirty="0"/>
              <a:t>Минимальный/максимальный вес пользователя(ей): </a:t>
            </a:r>
            <a:r>
              <a:rPr lang="en-US" altLang="fr-FR" sz="1800" dirty="0"/>
              <a:t>30 </a:t>
            </a:r>
            <a:r>
              <a:rPr lang="ru-RU" altLang="fr-FR" sz="1800" dirty="0"/>
              <a:t>кг </a:t>
            </a:r>
            <a:r>
              <a:rPr lang="en-US" altLang="fr-FR" sz="1800" dirty="0"/>
              <a:t>/</a:t>
            </a:r>
            <a:r>
              <a:rPr lang="ru-RU" altLang="fr-FR" sz="1800" dirty="0"/>
              <a:t> </a:t>
            </a:r>
            <a:r>
              <a:rPr lang="en-US" altLang="fr-FR" sz="1800" dirty="0"/>
              <a:t>250 </a:t>
            </a:r>
            <a:r>
              <a:rPr lang="ru-RU" altLang="fr-FR" sz="1800" dirty="0"/>
              <a:t>кг</a:t>
            </a: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fr-FR" sz="1800" dirty="0"/>
              <a:t>Алюминиевый корпус</a:t>
            </a: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fr-FR" sz="1800" dirty="0"/>
              <a:t>Требования к дрели для использования с </a:t>
            </a:r>
            <a:r>
              <a:rPr lang="fr-LU" altLang="fr-FR" sz="1800" dirty="0"/>
              <a:t>Derope™ UP CE </a:t>
            </a:r>
            <a:r>
              <a:rPr lang="fr-FR" altLang="fr-FR" sz="1800" dirty="0">
                <a:cs typeface="Arial" panose="020B0604020202020204" pitchFamily="34" charset="0"/>
              </a:rPr>
              <a:t>Tractel</a:t>
            </a:r>
            <a:r>
              <a:rPr lang="en-US" altLang="fr-FR" sz="1800" baseline="30000" dirty="0">
                <a:cs typeface="Arial" panose="020B0604020202020204" pitchFamily="34" charset="0"/>
              </a:rPr>
              <a:t>®</a:t>
            </a:r>
            <a:r>
              <a:rPr lang="fr-FR" altLang="fr-FR" sz="1800" dirty="0"/>
              <a:t>: 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fr-FR" sz="1800" dirty="0"/>
              <a:t>Стандартная дрель,</a:t>
            </a:r>
            <a:r>
              <a:rPr lang="fr-FR" altLang="fr-FR" sz="1800" dirty="0"/>
              <a:t> </a:t>
            </a:r>
            <a:r>
              <a:rPr lang="ru-RU" altLang="fr-FR" sz="1800" dirty="0"/>
              <a:t>минимальная мощность </a:t>
            </a:r>
            <a:r>
              <a:rPr lang="fr-FR" altLang="fr-FR" sz="1800" dirty="0"/>
              <a:t>300 </a:t>
            </a:r>
            <a:r>
              <a:rPr lang="ru-RU" altLang="fr-FR" sz="1800" dirty="0"/>
              <a:t>Вт</a:t>
            </a:r>
            <a:endParaRPr lang="fr-FR" altLang="fr-FR" sz="1800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ru-RU" altLang="fr-FR" sz="1800" dirty="0"/>
              <a:t>Беспроводная дрель, минимальная мощность </a:t>
            </a:r>
            <a:r>
              <a:rPr lang="fr-FR" altLang="fr-FR" sz="1800" dirty="0"/>
              <a:t>18</a:t>
            </a:r>
            <a:r>
              <a:rPr lang="ru-RU" altLang="fr-FR" sz="1800" dirty="0"/>
              <a:t> Вт</a:t>
            </a:r>
            <a:endParaRPr lang="fr-FR" altLang="fr-FR" sz="1800" dirty="0"/>
          </a:p>
        </p:txBody>
      </p:sp>
      <p:sp>
        <p:nvSpPr>
          <p:cNvPr id="18436" name="Заголовок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Технические характеристики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/>
              <a:t>Варианты исполнения нового</a:t>
            </a:r>
            <a:r>
              <a:rPr lang="fr-FR" altLang="fr-FR"/>
              <a:t> Derope™ UP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19517-1E54-476A-A161-90796943407E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000">
              <a:solidFill>
                <a:schemeClr val="tx2"/>
              </a:solidFill>
            </a:endParaRPr>
          </a:p>
        </p:txBody>
      </p:sp>
      <p:pic>
        <p:nvPicPr>
          <p:cNvPr id="20484" name="Picture 13" descr="P104054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0" y="1160462"/>
            <a:ext cx="13477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 descr="P104056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r="7271" b="5614"/>
          <a:stretch>
            <a:fillRect/>
          </a:stretch>
        </p:blipFill>
        <p:spPr bwMode="auto">
          <a:xfrm>
            <a:off x="3001169" y="803372"/>
            <a:ext cx="121443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5" descr="P104056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30956"/>
          <a:stretch>
            <a:fillRect/>
          </a:stretch>
        </p:blipFill>
        <p:spPr bwMode="auto">
          <a:xfrm>
            <a:off x="4928334" y="703524"/>
            <a:ext cx="1143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6" descr="P104054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22" y="1159818"/>
            <a:ext cx="14843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831850" y="2985673"/>
            <a:ext cx="1419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Derope</a:t>
            </a:r>
            <a:r>
              <a:rPr lang="fr-FR" altLang="fr-FR" sz="1400" b="1" dirty="0">
                <a:solidFill>
                  <a:srgbClr val="21282D"/>
                </a:solidFill>
                <a:latin typeface="Calibri" panose="020F0502020204030204" pitchFamily="34" charset="0"/>
              </a:rPr>
              <a:t>™</a:t>
            </a: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UP A</a:t>
            </a:r>
            <a:endParaRPr lang="fr-FR" altLang="fr-FR" sz="1400" dirty="0">
              <a:solidFill>
                <a:srgbClr val="21282D"/>
              </a:solidFill>
            </a:endParaRPr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2890838" y="3325813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Derope</a:t>
            </a:r>
            <a:r>
              <a:rPr lang="fr-FR" altLang="fr-FR" sz="1400" b="1" dirty="0">
                <a:solidFill>
                  <a:srgbClr val="21282D"/>
                </a:solidFill>
                <a:latin typeface="Calibri" panose="020F0502020204030204" pitchFamily="34" charset="0"/>
              </a:rPr>
              <a:t>™</a:t>
            </a: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 UP E</a:t>
            </a:r>
            <a:endParaRPr lang="fr-FR" altLang="fr-FR" sz="1400" dirty="0">
              <a:solidFill>
                <a:srgbClr val="21282D"/>
              </a:solidFill>
            </a:endParaRPr>
          </a:p>
        </p:txBody>
      </p:sp>
      <p:sp>
        <p:nvSpPr>
          <p:cNvPr id="20490" name="Text Box 20"/>
          <p:cNvSpPr txBox="1">
            <a:spLocks noChangeArrowheads="1"/>
          </p:cNvSpPr>
          <p:nvPr/>
        </p:nvSpPr>
        <p:spPr bwMode="auto">
          <a:xfrm>
            <a:off x="4919665" y="3213777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Derope</a:t>
            </a:r>
            <a:r>
              <a:rPr lang="fr-FR" altLang="fr-FR" sz="1400" b="1" dirty="0">
                <a:solidFill>
                  <a:srgbClr val="21282D"/>
                </a:solidFill>
                <a:latin typeface="Calibri" panose="020F0502020204030204" pitchFamily="34" charset="0"/>
              </a:rPr>
              <a:t>™</a:t>
            </a: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 UP K</a:t>
            </a:r>
            <a:endParaRPr lang="fr-FR" altLang="fr-FR" sz="1400" dirty="0">
              <a:solidFill>
                <a:srgbClr val="21282D"/>
              </a:solidFill>
            </a:endParaRPr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6766436" y="3140968"/>
            <a:ext cx="1379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Derope</a:t>
            </a:r>
            <a:r>
              <a:rPr lang="fr-FR" altLang="fr-FR" sz="1400" b="1" dirty="0">
                <a:solidFill>
                  <a:srgbClr val="21282D"/>
                </a:solidFill>
                <a:latin typeface="Calibri" panose="020F0502020204030204" pitchFamily="34" charset="0"/>
              </a:rPr>
              <a:t>™</a:t>
            </a:r>
            <a:r>
              <a:rPr lang="fr-FR" altLang="fr-FR" sz="1400" dirty="0">
                <a:solidFill>
                  <a:srgbClr val="21282D"/>
                </a:solidFill>
                <a:latin typeface="Calibri" panose="020F0502020204030204" pitchFamily="34" charset="0"/>
              </a:rPr>
              <a:t>UP R</a:t>
            </a:r>
            <a:endParaRPr lang="fr-FR" altLang="fr-FR" sz="1400" dirty="0">
              <a:solidFill>
                <a:srgbClr val="21282D"/>
              </a:solidFill>
            </a:endParaRPr>
          </a:p>
        </p:txBody>
      </p:sp>
      <p:sp>
        <p:nvSpPr>
          <p:cNvPr id="20492" name="Rectangle 22"/>
          <p:cNvSpPr>
            <a:spLocks noChangeArrowheads="1"/>
          </p:cNvSpPr>
          <p:nvPr/>
        </p:nvSpPr>
        <p:spPr bwMode="auto">
          <a:xfrm>
            <a:off x="571500" y="3694113"/>
            <a:ext cx="807243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AutoNum type="arabicPeriod"/>
              <a:tabLst>
                <a:tab pos="571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571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tabLst>
                <a:tab pos="571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15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fr-FR" sz="1600" b="1" dirty="0">
                <a:cs typeface="Times New Roman" panose="02020603050405020304" pitchFamily="18" charset="0"/>
              </a:rPr>
              <a:t>4 варианта исполнения </a:t>
            </a:r>
            <a:r>
              <a:rPr lang="fr-FR" altLang="fr-FR" sz="1600" b="1" dirty="0">
                <a:cs typeface="Times New Roman" panose="02020603050405020304" pitchFamily="18" charset="0"/>
              </a:rPr>
              <a:t>Derope™ UP:</a:t>
            </a:r>
            <a:endParaRPr lang="fr-FR" altLang="fr-FR" sz="1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cs typeface="Times New Roman" panose="02020603050405020304" pitchFamily="18" charset="0"/>
              </a:rPr>
              <a:t>Derope</a:t>
            </a:r>
            <a:r>
              <a:rPr lang="fr-FR" altLang="fr-FR" sz="1600" b="1" dirty="0">
                <a:cs typeface="Times New Roman" panose="02020603050405020304" pitchFamily="18" charset="0"/>
              </a:rPr>
              <a:t>™</a:t>
            </a:r>
            <a:r>
              <a:rPr lang="fr-FR" altLang="fr-FR" sz="1600" dirty="0">
                <a:cs typeface="Times New Roman" panose="02020603050405020304" pitchFamily="18" charset="0"/>
              </a:rPr>
              <a:t> UP A  - </a:t>
            </a:r>
            <a:r>
              <a:rPr lang="ru-RU" altLang="fr-FR" sz="1600" dirty="0">
                <a:cs typeface="Times New Roman" panose="02020603050405020304" pitchFamily="18" charset="0"/>
              </a:rPr>
              <a:t>устройство со спасательной лебедкой, обеспечивающей как подъём так и спуск.</a:t>
            </a:r>
            <a:endParaRPr lang="fr-FR" altLang="fr-F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cs typeface="Times New Roman" panose="02020603050405020304" pitchFamily="18" charset="0"/>
              </a:rPr>
              <a:t>Derope</a:t>
            </a:r>
            <a:r>
              <a:rPr lang="fr-FR" altLang="fr-FR" sz="1600" b="1" dirty="0">
                <a:cs typeface="Times New Roman" panose="02020603050405020304" pitchFamily="18" charset="0"/>
              </a:rPr>
              <a:t>™</a:t>
            </a:r>
            <a:r>
              <a:rPr lang="fr-FR" altLang="fr-FR" sz="1600" dirty="0">
                <a:cs typeface="Times New Roman" panose="02020603050405020304" pitchFamily="18" charset="0"/>
              </a:rPr>
              <a:t> UP E </a:t>
            </a:r>
            <a:r>
              <a:rPr lang="ru-RU" altLang="fr-FR" sz="1600" dirty="0"/>
              <a:t>вариация </a:t>
            </a:r>
            <a:r>
              <a:rPr lang="en-US" altLang="fr-FR" sz="1600" dirty="0"/>
              <a:t>Derope ™ UP A, </a:t>
            </a:r>
            <a:r>
              <a:rPr lang="ru-RU" altLang="fr-FR" sz="1600" dirty="0"/>
              <a:t>дополненная большим монтажным кронштейном для лестницы. </a:t>
            </a:r>
            <a:endParaRPr lang="fr-FR" altLang="fr-F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cs typeface="Times New Roman" panose="02020603050405020304" pitchFamily="18" charset="0"/>
              </a:rPr>
              <a:t>Derope</a:t>
            </a:r>
            <a:r>
              <a:rPr lang="fr-FR" altLang="fr-FR" sz="1600" b="1" dirty="0">
                <a:cs typeface="Times New Roman" panose="02020603050405020304" pitchFamily="18" charset="0"/>
              </a:rPr>
              <a:t>™</a:t>
            </a:r>
            <a:r>
              <a:rPr lang="fr-FR" altLang="fr-FR" sz="1600" dirty="0">
                <a:cs typeface="Times New Roman" panose="02020603050405020304" pitchFamily="18" charset="0"/>
              </a:rPr>
              <a:t> UP K </a:t>
            </a:r>
            <a:r>
              <a:rPr lang="ru-RU" altLang="fr-FR" sz="1600" dirty="0">
                <a:cs typeface="Times New Roman" panose="02020603050405020304" pitchFamily="18" charset="0"/>
              </a:rPr>
              <a:t>вариация </a:t>
            </a:r>
            <a:r>
              <a:rPr lang="en-US" altLang="fr-FR" sz="1600" dirty="0"/>
              <a:t>Derope ™ UP A, </a:t>
            </a:r>
            <a:r>
              <a:rPr lang="ru-RU" altLang="fr-FR" sz="1600" dirty="0"/>
              <a:t>дополненная малым монтажным кронштейном для лестницы. </a:t>
            </a:r>
            <a:endParaRPr lang="en-US" altLang="fr-F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cs typeface="Times New Roman" panose="02020603050405020304" pitchFamily="18" charset="0"/>
              </a:rPr>
              <a:t>Derope</a:t>
            </a:r>
            <a:r>
              <a:rPr lang="fr-FR" altLang="fr-FR" sz="1600" b="1" dirty="0">
                <a:cs typeface="Times New Roman" panose="02020603050405020304" pitchFamily="18" charset="0"/>
              </a:rPr>
              <a:t>™</a:t>
            </a:r>
            <a:r>
              <a:rPr lang="fr-FR" altLang="fr-FR" sz="1600" dirty="0">
                <a:cs typeface="Times New Roman" panose="02020603050405020304" pitchFamily="18" charset="0"/>
              </a:rPr>
              <a:t> UP R</a:t>
            </a:r>
            <a:r>
              <a:rPr lang="en-US" altLang="fr-FR" sz="1600" dirty="0"/>
              <a:t> </a:t>
            </a:r>
            <a:r>
              <a:rPr lang="ru-RU" altLang="fr-FR" sz="1600" dirty="0"/>
              <a:t>вариация </a:t>
            </a:r>
            <a:r>
              <a:rPr lang="en-US" altLang="fr-FR" sz="1600" dirty="0"/>
              <a:t>Derope ™ UP A, </a:t>
            </a:r>
            <a:r>
              <a:rPr lang="ru-RU" altLang="fr-FR" sz="1600" dirty="0"/>
              <a:t>дополненная консолью для треноги </a:t>
            </a:r>
            <a:r>
              <a:rPr lang="fr-FR" altLang="fr-FR" sz="1600" dirty="0">
                <a:cs typeface="Times New Roman" panose="02020603050405020304" pitchFamily="18" charset="0"/>
              </a:rPr>
              <a:t>Tracpode Tractel</a:t>
            </a:r>
            <a:r>
              <a:rPr lang="fr-FR" altLang="fr-FR" sz="1600" baseline="30000" dirty="0">
                <a:cs typeface="Times New Roman" panose="02020603050405020304" pitchFamily="18" charset="0"/>
              </a:rPr>
              <a:t>®</a:t>
            </a:r>
            <a:r>
              <a:rPr lang="fr-FR" altLang="fr-FR" sz="1600" dirty="0">
                <a:cs typeface="Times New Roman" panose="02020603050405020304" pitchFamily="18" charset="0"/>
              </a:rPr>
              <a:t>.</a:t>
            </a:r>
            <a:endParaRPr lang="fr-FR" altLang="fr-FR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/>
              <a:t>Артикулы </a:t>
            </a:r>
            <a:r>
              <a:rPr lang="fr-FR" altLang="fr-FR"/>
              <a:t>Derope</a:t>
            </a:r>
          </a:p>
        </p:txBody>
      </p:sp>
      <p:sp>
        <p:nvSpPr>
          <p:cNvPr id="17411" name="Espace réservé du texte 2">
            <a:extLst>
              <a:ext uri="{FF2B5EF4-FFF2-40B4-BE49-F238E27FC236}">
                <a16:creationId xmlns:a16="http://schemas.microsoft.com/office/drawing/2014/main" id="{34FA21A6-D327-4F69-B300-EDBA0781BFC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58175" cy="4983163"/>
          </a:xfrm>
        </p:spPr>
        <p:txBody>
          <a:bodyPr/>
          <a:lstStyle/>
          <a:p>
            <a:pPr eaLnBrk="1" hangingPunct="1">
              <a:defRPr/>
            </a:pPr>
            <a:r>
              <a:rPr lang="fr-LU" sz="1400" dirty="0"/>
              <a:t>Derope  UP A 10,5 </a:t>
            </a:r>
            <a:r>
              <a:rPr lang="ru-RU" sz="1400" dirty="0"/>
              <a:t>мм</a:t>
            </a:r>
            <a:r>
              <a:rPr lang="fr-LU" sz="1400" dirty="0"/>
              <a:t> 					</a:t>
            </a:r>
            <a:r>
              <a:rPr lang="ru-RU" sz="1400" dirty="0"/>
              <a:t> артикул</a:t>
            </a:r>
            <a:r>
              <a:rPr lang="fr-LU" sz="1400" dirty="0"/>
              <a:t> : 194169</a:t>
            </a:r>
          </a:p>
          <a:p>
            <a:pPr eaLnBrk="1" hangingPunct="1">
              <a:defRPr/>
            </a:pPr>
            <a:r>
              <a:rPr lang="fr-LU" sz="1400" dirty="0"/>
              <a:t>Derope  UP B 10,5 </a:t>
            </a:r>
            <a:r>
              <a:rPr lang="ru-RU" sz="1400" dirty="0"/>
              <a:t>мм</a:t>
            </a:r>
            <a:r>
              <a:rPr lang="fr-LU" sz="1400" dirty="0"/>
              <a:t> 				</a:t>
            </a:r>
            <a:r>
              <a:rPr lang="ru-RU" sz="1400" dirty="0"/>
              <a:t> 	 артикул</a:t>
            </a:r>
            <a:r>
              <a:rPr lang="fr-LU" sz="1400" dirty="0"/>
              <a:t> : 194179</a:t>
            </a:r>
            <a:endParaRPr lang="fr-FR" sz="1400" dirty="0"/>
          </a:p>
          <a:p>
            <a:pPr eaLnBrk="1" hangingPunct="1">
              <a:defRPr/>
            </a:pPr>
            <a:r>
              <a:rPr lang="fr-LU" sz="1400" dirty="0"/>
              <a:t>Derope  UP K 10,5 </a:t>
            </a:r>
            <a:r>
              <a:rPr lang="ru-RU" sz="1400" dirty="0"/>
              <a:t>мм</a:t>
            </a:r>
            <a:r>
              <a:rPr lang="fr-LU" sz="1400" dirty="0"/>
              <a:t> 					</a:t>
            </a:r>
            <a:r>
              <a:rPr lang="ru-RU" sz="1400" dirty="0"/>
              <a:t> артикул</a:t>
            </a:r>
            <a:r>
              <a:rPr lang="fr-LU" sz="1400" dirty="0"/>
              <a:t> : 194189</a:t>
            </a:r>
            <a:endParaRPr lang="fr-FR" sz="1400" dirty="0"/>
          </a:p>
          <a:p>
            <a:pPr eaLnBrk="1" hangingPunct="1">
              <a:defRPr/>
            </a:pPr>
            <a:r>
              <a:rPr lang="nl-NL" sz="1400" dirty="0"/>
              <a:t>Derope  UP R 10,5 </a:t>
            </a:r>
            <a:r>
              <a:rPr lang="ru-RU" sz="1400" dirty="0"/>
              <a:t>мм</a:t>
            </a:r>
            <a:r>
              <a:rPr lang="nl-NL" sz="1400" dirty="0"/>
              <a:t> 					</a:t>
            </a:r>
            <a:r>
              <a:rPr lang="ru-RU" sz="1400" dirty="0"/>
              <a:t> артикул</a:t>
            </a:r>
            <a:r>
              <a:rPr lang="fr-LU" sz="1400" dirty="0"/>
              <a:t> : </a:t>
            </a:r>
            <a:r>
              <a:rPr lang="fr-FR" sz="1400" dirty="0"/>
              <a:t>194199</a:t>
            </a:r>
          </a:p>
          <a:p>
            <a:pPr eaLnBrk="1" hangingPunct="1">
              <a:defRPr/>
            </a:pPr>
            <a:endParaRPr lang="fr-FR" sz="1400" dirty="0"/>
          </a:p>
          <a:p>
            <a:pPr eaLnBrk="1" hangingPunct="1">
              <a:defRPr/>
            </a:pPr>
            <a:r>
              <a:rPr lang="ru-RU" sz="1400" dirty="0"/>
              <a:t>Комплект веревки</a:t>
            </a:r>
            <a:r>
              <a:rPr lang="fr-FR" sz="1400" dirty="0"/>
              <a:t> </a:t>
            </a:r>
            <a:r>
              <a:rPr lang="ru-RU" sz="1400" dirty="0"/>
              <a:t>с сердечником </a:t>
            </a:r>
            <a:r>
              <a:rPr lang="fr-FR" sz="1400" dirty="0"/>
              <a:t>10,5 </a:t>
            </a:r>
            <a:r>
              <a:rPr lang="ru-RU" sz="1400" dirty="0"/>
              <a:t>мм</a:t>
            </a:r>
            <a:r>
              <a:rPr lang="fr-FR" sz="1400" dirty="0"/>
              <a:t> </a:t>
            </a:r>
            <a:r>
              <a:rPr lang="ru-RU" sz="1400" dirty="0"/>
              <a:t>с карабином</a:t>
            </a:r>
            <a:r>
              <a:rPr lang="fr-FR" sz="1400" dirty="0"/>
              <a:t> M10	</a:t>
            </a:r>
            <a:r>
              <a:rPr lang="ru-RU" sz="1400" dirty="0"/>
              <a:t>	 артикул</a:t>
            </a:r>
            <a:r>
              <a:rPr lang="fr-LU" sz="1400" dirty="0"/>
              <a:t> : </a:t>
            </a:r>
            <a:r>
              <a:rPr lang="fr-FR" sz="1400" dirty="0"/>
              <a:t>050952</a:t>
            </a:r>
          </a:p>
          <a:p>
            <a:pPr eaLnBrk="1" hangingPunct="1">
              <a:defRPr/>
            </a:pPr>
            <a:r>
              <a:rPr lang="ru-RU" sz="1400" dirty="0"/>
              <a:t>Комплект веревки</a:t>
            </a:r>
            <a:r>
              <a:rPr lang="fr-FR" sz="1400" dirty="0"/>
              <a:t> </a:t>
            </a:r>
            <a:r>
              <a:rPr lang="ru-RU" sz="1400" dirty="0"/>
              <a:t>с сердечником </a:t>
            </a:r>
            <a:r>
              <a:rPr lang="fr-FR" sz="1400" dirty="0"/>
              <a:t>10,5 </a:t>
            </a:r>
            <a:r>
              <a:rPr lang="ru-RU" sz="1400" dirty="0"/>
              <a:t>мм</a:t>
            </a:r>
            <a:r>
              <a:rPr lang="fr-FR" sz="1400" dirty="0"/>
              <a:t> </a:t>
            </a:r>
            <a:r>
              <a:rPr lang="ru-RU" sz="1400" dirty="0"/>
              <a:t>с карабином</a:t>
            </a:r>
            <a:r>
              <a:rPr lang="fr-FR" sz="1400" dirty="0"/>
              <a:t> M22	</a:t>
            </a:r>
            <a:r>
              <a:rPr lang="ru-RU" sz="1400" dirty="0"/>
              <a:t>	 артикул</a:t>
            </a:r>
            <a:r>
              <a:rPr lang="fr-LU" sz="1400" dirty="0"/>
              <a:t> : </a:t>
            </a:r>
            <a:r>
              <a:rPr lang="fr-FR" sz="1400" dirty="0"/>
              <a:t>110020</a:t>
            </a:r>
          </a:p>
          <a:p>
            <a:pPr eaLnBrk="1" hangingPunct="1">
              <a:defRPr/>
            </a:pPr>
            <a:r>
              <a:rPr lang="ru-RU" sz="1400" dirty="0"/>
              <a:t>Метр веревки</a:t>
            </a:r>
            <a:r>
              <a:rPr lang="fr-FR" sz="1400" dirty="0"/>
              <a:t> </a:t>
            </a:r>
            <a:r>
              <a:rPr lang="ru-RU" sz="1400" dirty="0"/>
              <a:t>с сердечником </a:t>
            </a:r>
            <a:r>
              <a:rPr lang="fr-LU" sz="1400" dirty="0"/>
              <a:t>10,5 </a:t>
            </a:r>
            <a:r>
              <a:rPr lang="ru-RU" sz="1400" dirty="0"/>
              <a:t>мм</a:t>
            </a:r>
            <a:r>
              <a:rPr lang="fr-LU" sz="1400" dirty="0"/>
              <a:t>			</a:t>
            </a:r>
            <a:r>
              <a:rPr lang="ru-RU" sz="1400" dirty="0"/>
              <a:t> </a:t>
            </a:r>
            <a:r>
              <a:rPr lang="ru-RU" sz="1400"/>
              <a:t>	 артикул</a:t>
            </a:r>
            <a:r>
              <a:rPr lang="fr-LU" sz="1400" dirty="0"/>
              <a:t> : 050962</a:t>
            </a:r>
          </a:p>
          <a:p>
            <a:pPr eaLnBrk="1" hangingPunct="1">
              <a:defRPr/>
            </a:pPr>
            <a:endParaRPr lang="fr-LU" sz="1400" dirty="0"/>
          </a:p>
          <a:p>
            <a:pPr marL="0" indent="0" eaLnBrk="1" hangingPunct="1">
              <a:buFontTx/>
              <a:buNone/>
              <a:defRPr/>
            </a:pPr>
            <a:r>
              <a:rPr lang="ru-RU" sz="1400" dirty="0"/>
              <a:t>Опции</a:t>
            </a:r>
            <a:endParaRPr lang="fr-FR" sz="1400" dirty="0"/>
          </a:p>
          <a:p>
            <a:pPr eaLnBrk="1" hangingPunct="1">
              <a:defRPr/>
            </a:pPr>
            <a:r>
              <a:rPr lang="ru-RU" sz="1400" dirty="0"/>
              <a:t>сумка</a:t>
            </a:r>
            <a:r>
              <a:rPr lang="fr-LU" sz="1400" dirty="0"/>
              <a:t> Combipro* 30 </a:t>
            </a:r>
            <a:r>
              <a:rPr lang="ru-RU" sz="1400" dirty="0"/>
              <a:t>л</a:t>
            </a:r>
            <a:r>
              <a:rPr lang="fr-LU" sz="1400" dirty="0"/>
              <a:t>					</a:t>
            </a:r>
            <a:r>
              <a:rPr lang="ru-RU" sz="1400" dirty="0"/>
              <a:t> артикул</a:t>
            </a:r>
            <a:r>
              <a:rPr lang="fr-LU" sz="1400" dirty="0"/>
              <a:t> : 020812</a:t>
            </a:r>
            <a:endParaRPr lang="fr-FR" sz="1400" dirty="0"/>
          </a:p>
          <a:p>
            <a:pPr eaLnBrk="1" hangingPunct="1">
              <a:defRPr/>
            </a:pPr>
            <a:r>
              <a:rPr lang="ru-RU" sz="1400" dirty="0"/>
              <a:t>сумка</a:t>
            </a:r>
            <a:r>
              <a:rPr lang="fr-LU" sz="1400" dirty="0"/>
              <a:t> Combipro* 60 </a:t>
            </a:r>
            <a:r>
              <a:rPr lang="ru-RU" sz="1400" dirty="0"/>
              <a:t>л</a:t>
            </a:r>
            <a:r>
              <a:rPr lang="fr-LU" sz="1400" dirty="0"/>
              <a:t>					</a:t>
            </a:r>
            <a:r>
              <a:rPr lang="ru-RU" sz="1400" dirty="0"/>
              <a:t> артикул</a:t>
            </a:r>
            <a:r>
              <a:rPr lang="fr-LU" sz="1400" dirty="0"/>
              <a:t> : 020822</a:t>
            </a:r>
            <a:endParaRPr lang="fr-FR" sz="1400" dirty="0"/>
          </a:p>
          <a:p>
            <a:pPr eaLnBrk="1" hangingPunct="1">
              <a:defRPr/>
            </a:pPr>
            <a:r>
              <a:rPr lang="ru-RU" sz="1400" dirty="0"/>
              <a:t>Специальная катушка для веревки</a:t>
            </a:r>
            <a:r>
              <a:rPr lang="fr-FR" sz="1400" dirty="0"/>
              <a:t> </a:t>
            </a:r>
            <a:r>
              <a:rPr lang="ru-RU" sz="1400" dirty="0"/>
              <a:t>с сердечником длиной до </a:t>
            </a:r>
            <a:r>
              <a:rPr lang="fr-LU" sz="1400" dirty="0"/>
              <a:t>70 </a:t>
            </a:r>
            <a:r>
              <a:rPr lang="ru-RU" sz="1400" dirty="0"/>
              <a:t>м</a:t>
            </a:r>
            <a:r>
              <a:rPr lang="fr-LU" sz="1400" dirty="0"/>
              <a:t>	</a:t>
            </a:r>
            <a:r>
              <a:rPr lang="ru-RU" sz="1400" dirty="0"/>
              <a:t> артикул</a:t>
            </a:r>
            <a:r>
              <a:rPr lang="fr-LU" sz="1400" dirty="0"/>
              <a:t> : 067402</a:t>
            </a:r>
          </a:p>
          <a:p>
            <a:pPr eaLnBrk="1" hangingPunct="1">
              <a:defRPr/>
            </a:pPr>
            <a:r>
              <a:rPr lang="ru-RU" sz="1400" dirty="0"/>
              <a:t>Специальная катушка для веревки</a:t>
            </a:r>
            <a:r>
              <a:rPr lang="fr-FR" sz="1400" dirty="0"/>
              <a:t> </a:t>
            </a:r>
            <a:r>
              <a:rPr lang="ru-RU" sz="1400" dirty="0"/>
              <a:t>с сердечником длиной до </a:t>
            </a:r>
            <a:r>
              <a:rPr lang="fr-LU" sz="1400" dirty="0"/>
              <a:t>150 </a:t>
            </a:r>
            <a:r>
              <a:rPr lang="ru-RU" sz="1400" dirty="0"/>
              <a:t>м</a:t>
            </a:r>
            <a:r>
              <a:rPr lang="fr-LU" sz="1400" dirty="0"/>
              <a:t>	</a:t>
            </a:r>
            <a:r>
              <a:rPr lang="ru-RU" sz="1400" dirty="0"/>
              <a:t> артикул</a:t>
            </a:r>
            <a:r>
              <a:rPr lang="fr-LU" sz="1400" dirty="0"/>
              <a:t> : 067412</a:t>
            </a:r>
          </a:p>
          <a:p>
            <a:pPr eaLnBrk="1" hangingPunct="1">
              <a:defRPr/>
            </a:pPr>
            <a:endParaRPr lang="fr-LU" sz="1800" dirty="0"/>
          </a:p>
          <a:p>
            <a:pPr marL="0" indent="0" eaLnBrk="1" hangingPunct="1">
              <a:buFontTx/>
              <a:buNone/>
              <a:defRPr/>
            </a:pPr>
            <a:r>
              <a:rPr lang="fr-FR" sz="1800" dirty="0"/>
              <a:t>* </a:t>
            </a:r>
            <a:r>
              <a:rPr lang="ru-RU" sz="1800" dirty="0"/>
              <a:t>Сумка</a:t>
            </a:r>
            <a:r>
              <a:rPr lang="fr-FR" sz="1800" dirty="0"/>
              <a:t> Combipro </a:t>
            </a:r>
            <a:r>
              <a:rPr lang="ru-RU" sz="1800" dirty="0"/>
              <a:t>не оснащена специальной катушкой для веревки</a:t>
            </a:r>
            <a:r>
              <a:rPr lang="fr-FR" sz="1800" dirty="0"/>
              <a:t> </a:t>
            </a:r>
            <a:r>
              <a:rPr lang="ru-RU" sz="1800" dirty="0"/>
              <a:t>с сердечником </a:t>
            </a:r>
            <a:endParaRPr lang="fr-FR" sz="1800" dirty="0">
              <a:solidFill>
                <a:srgbClr val="21282D"/>
              </a:solidFill>
            </a:endParaRPr>
          </a:p>
          <a:p>
            <a:pPr eaLnBrk="1" hangingPunct="1">
              <a:defRPr/>
            </a:pPr>
            <a:endParaRPr lang="fr-FR" sz="1800" dirty="0"/>
          </a:p>
        </p:txBody>
      </p:sp>
      <p:sp>
        <p:nvSpPr>
          <p:cNvPr id="2150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C49F2B-8302-4707-8F78-617F079258FE}" type="slidenum">
              <a:rPr lang="en-US" altLang="fr-FR" sz="100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ctel_template 2">
  <a:themeElements>
    <a:clrScheme name="Tractel_template 2 15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58ED6"/>
      </a:hlink>
      <a:folHlink>
        <a:srgbClr val="C8B18B"/>
      </a:folHlink>
    </a:clrScheme>
    <a:fontScheme name="Tractel_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ctel_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ctel_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ctel_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ctel_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ctel_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ctel_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ctel_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ctel_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ctel_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ctel_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ctel_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ctel_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ctel_template 2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ctel_template 2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ctel_template 2 15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58ED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Tractel_template</Template>
  <TotalTime>3831</TotalTime>
  <Words>701</Words>
  <Application>Microsoft Office PowerPoint</Application>
  <PresentationFormat>Экран (4:3)</PresentationFormat>
  <Paragraphs>151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Calibri</vt:lpstr>
      <vt:lpstr>Times New Roman</vt:lpstr>
      <vt:lpstr>Wingdings</vt:lpstr>
      <vt:lpstr>Tractel_template 2</vt:lpstr>
      <vt:lpstr>Conception personnalisée</vt:lpstr>
      <vt:lpstr>1_Conception personnalisée</vt:lpstr>
      <vt:lpstr>2_Conception personnalisée</vt:lpstr>
      <vt:lpstr>Новое спусковое устройство Derope™ UP CE Tractel®</vt:lpstr>
      <vt:lpstr>Новое спусковое устройство Derope™ UP CE Tractel®</vt:lpstr>
      <vt:lpstr>Новое спусковое устройство Derope™ UP CE Tractel®</vt:lpstr>
      <vt:lpstr>Новый Derope™ UP CE Tractel®: ручная лебедка</vt:lpstr>
      <vt:lpstr>   Преимущества нового спускового устройства Derope™ UP</vt:lpstr>
      <vt:lpstr>Технические характеристики</vt:lpstr>
      <vt:lpstr>Технические характеристики</vt:lpstr>
      <vt:lpstr>Варианты исполнения нового Derope™ UP</vt:lpstr>
      <vt:lpstr>Артикулы Derope</vt:lpstr>
      <vt:lpstr>Новое спусковое устройство Derope™ UP CE Tractel®</vt:lpstr>
    </vt:vector>
  </TitlesOfParts>
  <Company>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Harnais Elastrac™  Elastrac™ harness</dc:title>
  <dc:creator>tie</dc:creator>
  <cp:lastModifiedBy>TRACTEL RUSSIA</cp:lastModifiedBy>
  <cp:revision>317</cp:revision>
  <dcterms:created xsi:type="dcterms:W3CDTF">2010-05-17T13:52:06Z</dcterms:created>
  <dcterms:modified xsi:type="dcterms:W3CDTF">2017-10-18T02:50:57Z</dcterms:modified>
</cp:coreProperties>
</file>